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61" r:id="rId5"/>
    <p:sldId id="263" r:id="rId6"/>
    <p:sldId id="264" r:id="rId7"/>
    <p:sldId id="265" r:id="rId8"/>
    <p:sldId id="262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3" d="100"/>
          <a:sy n="83" d="100"/>
        </p:scale>
        <p:origin x="-450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Скругленный прямоугольник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ик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Скругленный прямоугольник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Содержимое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Скругленный прямоугольник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Содержимое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  <p:transition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</p:spTree>
  </p:cSld>
  <p:clrMapOvr>
    <a:masterClrMapping/>
  </p:clrMapOvr>
  <p:transition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Скругленный прямоугольник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fld id="{C18574D7-314D-4DEE-A1EA-E703252683F0}" type="datetimeFigureOut">
              <a:rPr lang="ru-RU" smtClean="0"/>
              <a:pPr/>
              <a:t>27.11.2013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fld id="{2DA41F2B-AB68-428A-953F-6A09DDA9E70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>
    <p:wipe dir="d"/>
  </p:transition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quarter" idx="1"/>
          </p:nvPr>
        </p:nvSpPr>
        <p:spPr>
          <a:xfrm>
            <a:off x="428596" y="214290"/>
            <a:ext cx="8501122" cy="6286544"/>
          </a:xfrm>
        </p:spPr>
        <p:txBody>
          <a:bodyPr>
            <a:noAutofit/>
          </a:bodyPr>
          <a:lstStyle/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Умел ошибиться, сумей и исправиться.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Счастье не птица – само не прилетит.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Глупый осудит, а умный рассудит.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Солнце пригреет – всё поспеет.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Правда как солнце, её ладонью не     прикроешь.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Маленькое дело лучше </a:t>
            </a:r>
            <a:r>
              <a:rPr lang="ru-RU" sz="360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большого безделья.</a:t>
            </a:r>
            <a:endParaRPr lang="ru-RU" sz="3600" dirty="0" smtClean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Опытному воину река не преграда.</a:t>
            </a:r>
          </a:p>
          <a:p>
            <a:pPr algn="just"/>
            <a:r>
              <a:rPr lang="ru-RU" sz="3600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Сделал дело – гуляй смело.</a:t>
            </a:r>
            <a:endParaRPr lang="ru-RU" sz="3600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7158" y="1000108"/>
            <a:ext cx="2500330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с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умей</a:t>
            </a:r>
          </a:p>
          <a:p>
            <a:endParaRPr lang="ru-RU" sz="4000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о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судит</a:t>
            </a:r>
          </a:p>
          <a:p>
            <a:endParaRPr lang="ru-RU" sz="4000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по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спеет</a:t>
            </a:r>
          </a:p>
          <a:p>
            <a:endParaRPr lang="ru-RU" sz="4000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с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делал</a:t>
            </a:r>
            <a:endParaRPr lang="ru-RU" sz="4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86050" y="1000108"/>
            <a:ext cx="3286148" cy="31085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ис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правиться</a:t>
            </a:r>
          </a:p>
          <a:p>
            <a:endParaRPr lang="ru-RU" sz="3600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без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делья</a:t>
            </a:r>
          </a:p>
          <a:p>
            <a:endParaRPr lang="ru-RU" sz="4000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рас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судит</a:t>
            </a:r>
            <a:endParaRPr lang="ru-RU" sz="4000" i="1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86512" y="1000108"/>
            <a:ext cx="2857488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</a:rPr>
              <a:t>при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летит</a:t>
            </a:r>
          </a:p>
          <a:p>
            <a:endParaRPr lang="ru-RU" sz="4000" i="1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при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кроешь</a:t>
            </a:r>
          </a:p>
          <a:p>
            <a:endParaRPr lang="ru-RU" sz="4000" i="1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пре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града</a:t>
            </a:r>
          </a:p>
          <a:p>
            <a:endParaRPr lang="ru-RU" sz="4000" i="1" dirty="0" smtClean="0"/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при</a:t>
            </a:r>
            <a:r>
              <a:rPr lang="ru-RU" sz="4000" i="1" dirty="0" smtClean="0">
                <a:solidFill>
                  <a:schemeClr val="accent1">
                    <a:lumMod val="50000"/>
                  </a:schemeClr>
                </a:solidFill>
              </a:rPr>
              <a:t>греет</a:t>
            </a:r>
            <a:endParaRPr lang="ru-RU" sz="4000" i="1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5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000"/>
                            </p:stCondLst>
                            <p:childTnLst>
                              <p:par>
                                <p:cTn id="2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3" dur="1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9" dur="1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5" dur="1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7000"/>
                            </p:stCondLst>
                            <p:childTnLst>
                              <p:par>
                                <p:cTn id="47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8000"/>
                            </p:stCondLst>
                            <p:childTnLst>
                              <p:par>
                                <p:cTn id="5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7" dur="10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9000"/>
                            </p:stCondLst>
                            <p:childTnLst>
                              <p:par>
                                <p:cTn id="59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3" dur="10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0000"/>
                            </p:stCondLst>
                            <p:childTnLst>
                              <p:par>
                                <p:cTn id="65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9" dur="10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1428736"/>
            <a:ext cx="8329642" cy="2428892"/>
          </a:xfrm>
        </p:spPr>
        <p:txBody>
          <a:bodyPr>
            <a:noAutofit/>
          </a:bodyPr>
          <a:lstStyle/>
          <a:p>
            <a:pPr algn="just"/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Правописание приставок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b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5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          ПРИ- и ПРЕ-</a:t>
            </a:r>
            <a:endParaRPr lang="ru-RU" sz="5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1429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Правописание приставок ПРИ- и ПРЕ-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ПРИ-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00958" y="121442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ПРЕ-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785794"/>
            <a:ext cx="6715172" cy="550072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3269528" y="2231142"/>
            <a:ext cx="2756490" cy="86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5" idx="3"/>
          </p:cNvCxnSpPr>
          <p:nvPr/>
        </p:nvCxnSpPr>
        <p:spPr>
          <a:xfrm rot="5400000" flipH="1" flipV="1">
            <a:off x="2430373" y="3410770"/>
            <a:ext cx="1766206" cy="23741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4643438" y="3571876"/>
            <a:ext cx="2571768" cy="17145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2714612" y="1357298"/>
            <a:ext cx="1500198" cy="10715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285852" y="3786190"/>
            <a:ext cx="2500330" cy="3571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643570" y="2214554"/>
            <a:ext cx="1785950" cy="100013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571604" y="2357430"/>
            <a:ext cx="2071702" cy="78581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Блок-схема: узел 43"/>
          <p:cNvSpPr/>
          <p:nvPr/>
        </p:nvSpPr>
        <p:spPr>
          <a:xfrm flipH="1">
            <a:off x="4429124" y="3571876"/>
            <a:ext cx="428628" cy="285752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 flipH="1">
            <a:off x="5000627" y="1714488"/>
            <a:ext cx="1857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добрый</a:t>
            </a:r>
          </a:p>
          <a:p>
            <a:r>
              <a:rPr lang="ru-RU" sz="2000" dirty="0" smtClean="0"/>
              <a:t>      = </a:t>
            </a:r>
            <a:r>
              <a:rPr lang="ru-RU" sz="2000" dirty="0" smtClean="0">
                <a:solidFill>
                  <a:srgbClr val="002060"/>
                </a:solidFill>
              </a:rPr>
              <a:t>очень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57884" y="3357562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градить</a:t>
            </a:r>
          </a:p>
          <a:p>
            <a:r>
              <a:rPr lang="ru-RU" sz="2000" dirty="0" smtClean="0"/>
              <a:t>         = 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пере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48" y="3929066"/>
            <a:ext cx="925879" cy="1500198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2643174" y="507207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вилегия</a:t>
            </a:r>
            <a:endParaRPr lang="ru-RU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5000628" y="507207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рогатива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2643174" y="6215082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   НЕЯСНЫЕ      ЗНАЧЕНИЯ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71802" y="1000108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плыть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   приближение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71670" y="1857365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шить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присоединение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5852" y="3000372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школьный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</a:t>
            </a:r>
            <a:r>
              <a:rPr lang="ru-RU" sz="1600" dirty="0" smtClean="0">
                <a:solidFill>
                  <a:srgbClr val="002060"/>
                </a:solidFill>
              </a:rPr>
              <a:t>близость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43042" y="4143380"/>
            <a:ext cx="21431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лечь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неполнота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 действия</a:t>
            </a:r>
            <a:endParaRPr lang="ru-RU" sz="1600" dirty="0">
              <a:solidFill>
                <a:srgbClr val="00206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3536147" y="5107795"/>
            <a:ext cx="2357458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Дуга 56"/>
          <p:cNvSpPr/>
          <p:nvPr/>
        </p:nvSpPr>
        <p:spPr>
          <a:xfrm>
            <a:off x="3643306" y="2428868"/>
            <a:ext cx="2000264" cy="1843094"/>
          </a:xfrm>
          <a:prstGeom prst="arc">
            <a:avLst>
              <a:gd name="adj1" fmla="val 7997767"/>
              <a:gd name="adj2" fmla="val 27568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3929058" y="271462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ЯСНЫЕ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ЗНАЧЕНИЯ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785794"/>
            <a:ext cx="7772400" cy="5234006"/>
          </a:xfrm>
        </p:spPr>
        <p:txBody>
          <a:bodyPr>
            <a:no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При</a:t>
            </a:r>
            <a:r>
              <a:rPr lang="ru-RU" sz="4400" dirty="0" smtClean="0">
                <a:solidFill>
                  <a:srgbClr val="002060"/>
                </a:solidFill>
              </a:rPr>
              <a:t>вязалась</a:t>
            </a:r>
            <a:r>
              <a:rPr lang="ru-RU" sz="4000" dirty="0" smtClean="0">
                <a:solidFill>
                  <a:srgbClr val="002060"/>
                </a:solidFill>
              </a:rPr>
              <a:t> </a:t>
            </a:r>
            <a:r>
              <a:rPr lang="ru-RU" sz="40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( присоединение)</a:t>
            </a:r>
          </a:p>
          <a:p>
            <a:r>
              <a:rPr lang="ru-RU" sz="4400" dirty="0" smtClean="0">
                <a:solidFill>
                  <a:srgbClr val="C00000"/>
                </a:solidFill>
              </a:rPr>
              <a:t>Пре</a:t>
            </a:r>
            <a:r>
              <a:rPr lang="ru-RU" sz="4400" dirty="0" smtClean="0">
                <a:solidFill>
                  <a:srgbClr val="002060"/>
                </a:solidFill>
              </a:rPr>
              <a:t>забавный</a:t>
            </a:r>
            <a:r>
              <a:rPr lang="ru-RU" sz="3600" dirty="0" smtClean="0">
                <a:solidFill>
                  <a:srgbClr val="002060"/>
                </a:solidFill>
              </a:rPr>
              <a:t> (= очень)</a:t>
            </a:r>
          </a:p>
          <a:p>
            <a:r>
              <a:rPr lang="ru-RU" sz="4400" dirty="0" smtClean="0">
                <a:solidFill>
                  <a:srgbClr val="C00000"/>
                </a:solidFill>
              </a:rPr>
              <a:t>При</a:t>
            </a:r>
            <a:r>
              <a:rPr lang="ru-RU" sz="4400" dirty="0" smtClean="0">
                <a:solidFill>
                  <a:srgbClr val="002060"/>
                </a:solidFill>
              </a:rPr>
              <a:t>ближаюсь  </a:t>
            </a:r>
            <a:r>
              <a:rPr lang="ru-RU" sz="3600" dirty="0" smtClean="0">
                <a:solidFill>
                  <a:srgbClr val="002060"/>
                </a:solidFill>
              </a:rPr>
              <a:t>(приближение)</a:t>
            </a:r>
          </a:p>
          <a:p>
            <a:r>
              <a:rPr lang="ru-RU" sz="4800" dirty="0" smtClean="0">
                <a:solidFill>
                  <a:srgbClr val="C00000"/>
                </a:solidFill>
              </a:rPr>
              <a:t>При</a:t>
            </a:r>
            <a:r>
              <a:rPr lang="ru-RU" sz="4800" dirty="0" smtClean="0">
                <a:solidFill>
                  <a:srgbClr val="002060"/>
                </a:solidFill>
              </a:rPr>
              <a:t>седаю</a:t>
            </a:r>
            <a:r>
              <a:rPr lang="ru-RU" sz="4800" dirty="0" smtClean="0"/>
              <a:t> </a:t>
            </a:r>
            <a:r>
              <a:rPr lang="ru-RU" sz="4000" dirty="0" smtClean="0"/>
              <a:t> </a:t>
            </a:r>
            <a:r>
              <a:rPr lang="ru-RU" sz="3600" dirty="0" smtClean="0">
                <a:solidFill>
                  <a:srgbClr val="002060"/>
                </a:solidFill>
              </a:rPr>
              <a:t>(неполнота действия)</a:t>
            </a:r>
          </a:p>
          <a:p>
            <a:r>
              <a:rPr lang="ru-RU" sz="4400" dirty="0" smtClean="0">
                <a:solidFill>
                  <a:srgbClr val="C00000"/>
                </a:solidFill>
              </a:rPr>
              <a:t>При</a:t>
            </a:r>
            <a:r>
              <a:rPr lang="ru-RU" sz="4400" dirty="0" smtClean="0">
                <a:solidFill>
                  <a:srgbClr val="002060"/>
                </a:solidFill>
              </a:rPr>
              <a:t>танцовывает</a:t>
            </a:r>
            <a:r>
              <a:rPr lang="ru-RU" sz="4000" dirty="0" smtClean="0">
                <a:solidFill>
                  <a:srgbClr val="002060"/>
                </a:solidFill>
              </a:rPr>
              <a:t>  </a:t>
            </a:r>
            <a:r>
              <a:rPr lang="ru-RU" sz="3600" dirty="0" smtClean="0">
                <a:solidFill>
                  <a:srgbClr val="002060"/>
                </a:solidFill>
              </a:rPr>
              <a:t>(неполнота действия)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800" dirty="0" smtClean="0"/>
              <a:t>     </a:t>
            </a:r>
            <a:r>
              <a:rPr lang="ru-RU" sz="4800" dirty="0" smtClean="0">
                <a:solidFill>
                  <a:srgbClr val="C00000"/>
                </a:solidFill>
              </a:rPr>
              <a:t>На школьном участке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/>
        <p:txBody>
          <a:bodyPr numCol="2">
            <a:normAutofit/>
          </a:bodyPr>
          <a:lstStyle/>
          <a:p>
            <a:r>
              <a:rPr lang="ru-RU" sz="4000" dirty="0" smtClean="0">
                <a:solidFill>
                  <a:srgbClr val="002060"/>
                </a:solidFill>
              </a:rPr>
              <a:t>Пришли, принесли, привязали, прибежали, преотличное, превесёлое,</a:t>
            </a:r>
          </a:p>
          <a:p>
            <a:pPr>
              <a:buNone/>
            </a:pPr>
            <a:r>
              <a:rPr lang="ru-RU" sz="4000" dirty="0" smtClean="0">
                <a:solidFill>
                  <a:srgbClr val="002060"/>
                </a:solidFill>
              </a:rPr>
              <a:t>     предовольные, приступили, присыпали, притащили, привезли</a:t>
            </a:r>
            <a:endParaRPr lang="ru-RU" sz="40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85786" y="214290"/>
            <a:ext cx="81439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rgbClr val="002060"/>
                </a:solidFill>
              </a:rPr>
              <a:t>Правописание приставок ПРИ- и ПРЕ-</a:t>
            </a:r>
            <a:endParaRPr lang="ru-RU" sz="3200" dirty="0">
              <a:solidFill>
                <a:srgbClr val="00206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714348" y="1214422"/>
            <a:ext cx="121444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ПРИ-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00958" y="1214423"/>
            <a:ext cx="11430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ПРЕ-</a:t>
            </a:r>
            <a:endParaRPr lang="ru-RU" sz="3200" b="1" dirty="0">
              <a:solidFill>
                <a:srgbClr val="C00000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1142976" y="785794"/>
            <a:ext cx="6715172" cy="5500726"/>
          </a:xfrm>
          <a:prstGeom prst="ellipse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rot="16200000" flipV="1">
            <a:off x="3269528" y="2231142"/>
            <a:ext cx="2756490" cy="86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>
            <a:stCxn id="5" idx="3"/>
          </p:cNvCxnSpPr>
          <p:nvPr/>
        </p:nvCxnSpPr>
        <p:spPr>
          <a:xfrm rot="5400000" flipH="1" flipV="1">
            <a:off x="2430373" y="3410770"/>
            <a:ext cx="1766206" cy="23741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rot="10800000">
            <a:off x="4643438" y="3571876"/>
            <a:ext cx="2571768" cy="171451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 rot="16200000" flipH="1">
            <a:off x="2714612" y="1357298"/>
            <a:ext cx="1500198" cy="107157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35" name="Прямая соединительная линия 34"/>
          <p:cNvCxnSpPr/>
          <p:nvPr/>
        </p:nvCxnSpPr>
        <p:spPr>
          <a:xfrm flipV="1">
            <a:off x="1285852" y="3786190"/>
            <a:ext cx="2500330" cy="357190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5643570" y="2214554"/>
            <a:ext cx="1785950" cy="1000132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1571604" y="2357430"/>
            <a:ext cx="2071702" cy="78581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44" name="Блок-схема: узел 43"/>
          <p:cNvSpPr/>
          <p:nvPr/>
        </p:nvSpPr>
        <p:spPr>
          <a:xfrm flipH="1">
            <a:off x="4429124" y="3571876"/>
            <a:ext cx="428628" cy="285752"/>
          </a:xfrm>
          <a:prstGeom prst="flowChartConnector">
            <a:avLst/>
          </a:prstGeom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1" name="TextBox 50"/>
          <p:cNvSpPr txBox="1"/>
          <p:nvPr/>
        </p:nvSpPr>
        <p:spPr>
          <a:xfrm flipH="1">
            <a:off x="5000627" y="1714488"/>
            <a:ext cx="185738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добрый</a:t>
            </a:r>
          </a:p>
          <a:p>
            <a:r>
              <a:rPr lang="ru-RU" sz="2000" dirty="0" smtClean="0"/>
              <a:t>      = </a:t>
            </a:r>
            <a:r>
              <a:rPr lang="ru-RU" sz="2000" dirty="0" smtClean="0">
                <a:solidFill>
                  <a:srgbClr val="002060"/>
                </a:solidFill>
              </a:rPr>
              <a:t>очень</a:t>
            </a:r>
            <a:endParaRPr lang="ru-RU" sz="2000" dirty="0">
              <a:solidFill>
                <a:srgbClr val="002060"/>
              </a:solidFill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857884" y="3357562"/>
            <a:ext cx="207170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градить</a:t>
            </a:r>
          </a:p>
          <a:p>
            <a:r>
              <a:rPr lang="ru-RU" sz="2000" dirty="0" smtClean="0"/>
              <a:t>         = 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</a:rPr>
              <a:t>пере</a:t>
            </a:r>
            <a:endParaRPr lang="ru-RU" sz="2000" dirty="0">
              <a:solidFill>
                <a:srgbClr val="002060"/>
              </a:solidFill>
            </a:endParaRPr>
          </a:p>
        </p:txBody>
      </p:sp>
      <p:pic>
        <p:nvPicPr>
          <p:cNvPr id="1026" name="Picture 2" descr="C:\Program Files\Microsoft Office\MEDIA\CAGCAT10\j0299125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3929066"/>
            <a:ext cx="925879" cy="1500198"/>
          </a:xfrm>
          <a:prstGeom prst="rect">
            <a:avLst/>
          </a:prstGeom>
          <a:noFill/>
        </p:spPr>
      </p:pic>
      <p:sp>
        <p:nvSpPr>
          <p:cNvPr id="55" name="TextBox 54"/>
          <p:cNvSpPr txBox="1"/>
          <p:nvPr/>
        </p:nvSpPr>
        <p:spPr>
          <a:xfrm>
            <a:off x="2643174" y="5072074"/>
            <a:ext cx="20002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вилегия</a:t>
            </a:r>
            <a:endParaRPr lang="ru-RU" sz="2400" dirty="0"/>
          </a:p>
        </p:txBody>
      </p:sp>
      <p:sp>
        <p:nvSpPr>
          <p:cNvPr id="56" name="TextBox 55"/>
          <p:cNvSpPr txBox="1"/>
          <p:nvPr/>
        </p:nvSpPr>
        <p:spPr>
          <a:xfrm>
            <a:off x="5000628" y="5072074"/>
            <a:ext cx="221457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Пре</a:t>
            </a:r>
            <a:r>
              <a:rPr lang="ru-RU" sz="2400" dirty="0" smtClean="0"/>
              <a:t>рогатива</a:t>
            </a:r>
            <a:endParaRPr lang="ru-RU" sz="2400" dirty="0"/>
          </a:p>
        </p:txBody>
      </p:sp>
      <p:sp>
        <p:nvSpPr>
          <p:cNvPr id="58" name="TextBox 57"/>
          <p:cNvSpPr txBox="1"/>
          <p:nvPr/>
        </p:nvSpPr>
        <p:spPr>
          <a:xfrm>
            <a:off x="2643174" y="6215082"/>
            <a:ext cx="407196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       НЕЯСНЫЕ      ЗНАЧЕНИЯ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  <p:sp>
        <p:nvSpPr>
          <p:cNvPr id="65" name="TextBox 64"/>
          <p:cNvSpPr txBox="1"/>
          <p:nvPr/>
        </p:nvSpPr>
        <p:spPr>
          <a:xfrm>
            <a:off x="3071802" y="1000108"/>
            <a:ext cx="185738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плыть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   приближение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66" name="TextBox 65"/>
          <p:cNvSpPr txBox="1"/>
          <p:nvPr/>
        </p:nvSpPr>
        <p:spPr>
          <a:xfrm>
            <a:off x="2071670" y="1857365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шить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присоединение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1285852" y="3000372"/>
            <a:ext cx="235745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школьный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      </a:t>
            </a:r>
            <a:r>
              <a:rPr lang="ru-RU" sz="1600" dirty="0" smtClean="0">
                <a:solidFill>
                  <a:srgbClr val="002060"/>
                </a:solidFill>
              </a:rPr>
              <a:t>близость</a:t>
            </a:r>
            <a:endParaRPr lang="ru-RU" sz="1600" dirty="0">
              <a:solidFill>
                <a:srgbClr val="002060"/>
              </a:solidFill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1643042" y="4143380"/>
            <a:ext cx="214314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При</a:t>
            </a:r>
            <a:r>
              <a:rPr lang="ru-RU" sz="2400" dirty="0" smtClean="0"/>
              <a:t>лечь</a:t>
            </a:r>
          </a:p>
          <a:p>
            <a:r>
              <a:rPr lang="ru-RU" dirty="0" smtClean="0">
                <a:solidFill>
                  <a:srgbClr val="002060"/>
                </a:solidFill>
              </a:rPr>
              <a:t> </a:t>
            </a:r>
            <a:r>
              <a:rPr lang="ru-RU" sz="1600" dirty="0" smtClean="0">
                <a:solidFill>
                  <a:srgbClr val="002060"/>
                </a:solidFill>
              </a:rPr>
              <a:t>неполнота </a:t>
            </a:r>
          </a:p>
          <a:p>
            <a:r>
              <a:rPr lang="ru-RU" sz="1600" dirty="0" smtClean="0">
                <a:solidFill>
                  <a:srgbClr val="002060"/>
                </a:solidFill>
              </a:rPr>
              <a:t>  действия</a:t>
            </a:r>
            <a:endParaRPr lang="ru-RU" sz="1600" dirty="0">
              <a:solidFill>
                <a:srgbClr val="002060"/>
              </a:solidFill>
            </a:endParaRPr>
          </a:p>
        </p:txBody>
      </p:sp>
      <p:cxnSp>
        <p:nvCxnSpPr>
          <p:cNvPr id="34" name="Прямая соединительная линия 33"/>
          <p:cNvCxnSpPr/>
          <p:nvPr/>
        </p:nvCxnSpPr>
        <p:spPr>
          <a:xfrm rot="5400000" flipH="1" flipV="1">
            <a:off x="3536147" y="5107795"/>
            <a:ext cx="2357458" cy="1588"/>
          </a:xfrm>
          <a:prstGeom prst="line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57" name="Дуга 56"/>
          <p:cNvSpPr/>
          <p:nvPr/>
        </p:nvSpPr>
        <p:spPr>
          <a:xfrm>
            <a:off x="3643306" y="2428868"/>
            <a:ext cx="2000264" cy="1843094"/>
          </a:xfrm>
          <a:prstGeom prst="arc">
            <a:avLst>
              <a:gd name="adj1" fmla="val 7997767"/>
              <a:gd name="adj2" fmla="val 2756845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6" name="TextBox 75"/>
          <p:cNvSpPr txBox="1"/>
          <p:nvPr/>
        </p:nvSpPr>
        <p:spPr>
          <a:xfrm>
            <a:off x="3929058" y="2714620"/>
            <a:ext cx="17859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</a:rPr>
              <a:t>     ЯСНЫЕ</a:t>
            </a:r>
          </a:p>
          <a:p>
            <a:r>
              <a:rPr lang="ru-RU" sz="2000" b="1" dirty="0" smtClean="0">
                <a:solidFill>
                  <a:srgbClr val="002060"/>
                </a:solidFill>
              </a:rPr>
              <a:t>  ЗНАЧЕНИЯ</a:t>
            </a:r>
            <a:endParaRPr lang="ru-RU" sz="2000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 spd="med">
    <p:zoom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dirty="0" smtClean="0">
                <a:solidFill>
                  <a:srgbClr val="C00000"/>
                </a:solidFill>
              </a:rPr>
              <a:t>         Домашнее задание: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357158" y="1447800"/>
            <a:ext cx="8572560" cy="4572000"/>
          </a:xfrm>
        </p:spPr>
        <p:txBody>
          <a:bodyPr>
            <a:normAutofit lnSpcReduction="10000"/>
          </a:bodyPr>
          <a:lstStyle/>
          <a:p>
            <a:r>
              <a:rPr lang="ru-RU" sz="3600" dirty="0" smtClean="0">
                <a:solidFill>
                  <a:srgbClr val="002060"/>
                </a:solidFill>
              </a:rPr>
              <a:t>1. Написать лингвистическую сказку о приставках   </a:t>
            </a:r>
            <a:r>
              <a:rPr lang="ru-RU" sz="3600" dirty="0" smtClean="0">
                <a:solidFill>
                  <a:srgbClr val="C00000"/>
                </a:solidFill>
              </a:rPr>
              <a:t>ПРИ-</a:t>
            </a:r>
            <a:r>
              <a:rPr lang="ru-RU" sz="3600" dirty="0" smtClean="0">
                <a:solidFill>
                  <a:srgbClr val="002060"/>
                </a:solidFill>
              </a:rPr>
              <a:t> и </a:t>
            </a:r>
            <a:r>
              <a:rPr lang="ru-RU" sz="3600" dirty="0" smtClean="0">
                <a:solidFill>
                  <a:srgbClr val="C00000"/>
                </a:solidFill>
              </a:rPr>
              <a:t>ПРЕ-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dirty="0" smtClean="0">
                <a:solidFill>
                  <a:srgbClr val="002060"/>
                </a:solidFill>
              </a:rPr>
              <a:t>2. Выписать из художественных текстов предложения, в которых есть слова с приставками  </a:t>
            </a:r>
            <a:r>
              <a:rPr lang="ru-RU" sz="3600" dirty="0" smtClean="0">
                <a:solidFill>
                  <a:srgbClr val="C00000"/>
                </a:solidFill>
              </a:rPr>
              <a:t>ПРИ- </a:t>
            </a:r>
            <a:r>
              <a:rPr lang="ru-RU" sz="3600" dirty="0" smtClean="0">
                <a:solidFill>
                  <a:srgbClr val="002060"/>
                </a:solidFill>
              </a:rPr>
              <a:t>и </a:t>
            </a:r>
            <a:r>
              <a:rPr lang="ru-RU" sz="3600" dirty="0" smtClean="0">
                <a:solidFill>
                  <a:srgbClr val="C00000"/>
                </a:solidFill>
              </a:rPr>
              <a:t>ПРЕ-</a:t>
            </a:r>
            <a:r>
              <a:rPr lang="ru-RU" sz="3600" dirty="0" smtClean="0">
                <a:solidFill>
                  <a:srgbClr val="002060"/>
                </a:solidFill>
              </a:rPr>
              <a:t>.</a:t>
            </a:r>
          </a:p>
          <a:p>
            <a:pPr>
              <a:buNone/>
            </a:pPr>
            <a:endParaRPr lang="ru-RU" sz="3600" dirty="0" smtClean="0">
              <a:solidFill>
                <a:srgbClr val="002060"/>
              </a:solidFill>
            </a:endParaRPr>
          </a:p>
          <a:p>
            <a:r>
              <a:rPr lang="ru-RU" sz="3600" dirty="0" smtClean="0">
                <a:solidFill>
                  <a:srgbClr val="002060"/>
                </a:solidFill>
              </a:rPr>
              <a:t>3. Выполнить упр. 192 по заданию.</a:t>
            </a:r>
            <a:endParaRPr lang="ru-RU" sz="36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праведливость">
  <a:themeElements>
    <a:clrScheme name="Другая 1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00B0F0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праведливость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праведливость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235</TotalTime>
  <Words>234</Words>
  <Application>Microsoft Office PowerPoint</Application>
  <PresentationFormat>Экран (4:3)</PresentationFormat>
  <Paragraphs>86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Справедливость</vt:lpstr>
      <vt:lpstr>Слайд 1</vt:lpstr>
      <vt:lpstr>Слайд 2</vt:lpstr>
      <vt:lpstr>Правописание приставок                   ПРИ- и ПРЕ-</vt:lpstr>
      <vt:lpstr>Слайд 4</vt:lpstr>
      <vt:lpstr>Слайд 5</vt:lpstr>
      <vt:lpstr>     На школьном участке</vt:lpstr>
      <vt:lpstr>Слайд 7</vt:lpstr>
      <vt:lpstr>         Домашнее задание: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34</cp:revision>
  <dcterms:created xsi:type="dcterms:W3CDTF">2009-10-25T13:09:25Z</dcterms:created>
  <dcterms:modified xsi:type="dcterms:W3CDTF">2013-11-27T15:37:18Z</dcterms:modified>
</cp:coreProperties>
</file>